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5" r:id="rId13"/>
  </p:sldIdLst>
  <p:sldSz cx="14630400" cy="8229600"/>
  <p:notesSz cx="8229600" cy="14630400"/>
  <p:embeddedFontLst>
    <p:embeddedFont>
      <p:font typeface="Montserrat Bold" panose="020B0604020202020204" charset="0"/>
      <p:bold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Medium" panose="02000000000000000000" pitchFamily="2" charset="0"/>
      <p:regular r:id="rId20"/>
      <p:italic r:id="rId21"/>
    </p:embeddedFont>
    <p:embeddedFont>
      <p:font typeface="Source Sans 3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D700"/>
    <a:srgbClr val="074D07"/>
    <a:srgbClr val="000000"/>
    <a:srgbClr val="1724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455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7240E"/>
            </a:gs>
            <a:gs pos="64000">
              <a:srgbClr val="000000">
                <a:lumMod val="100000"/>
              </a:srgbClr>
            </a:gs>
            <a:gs pos="100000">
              <a:srgbClr val="074D07"/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06A4-97F5-92A2-AB67-E6617D8055E4}"/>
              </a:ext>
            </a:extLst>
          </p:cNvPr>
          <p:cNvSpPr txBox="1">
            <a:spLocks/>
          </p:cNvSpPr>
          <p:nvPr/>
        </p:nvSpPr>
        <p:spPr>
          <a:xfrm>
            <a:off x="1322216" y="1857274"/>
            <a:ext cx="11985968" cy="179089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Montserrat Bold" panose="020B0604020202020204" charset="0"/>
                <a:ea typeface="Montserrat Bold"/>
                <a:cs typeface="Times New Roman" panose="02020603050405020304" pitchFamily="18" charset="0"/>
              </a:rPr>
              <a:t>Major Project-I (</a:t>
            </a:r>
            <a:r>
              <a:rPr lang="en-IN" b="1" dirty="0">
                <a:solidFill>
                  <a:schemeClr val="bg1"/>
                </a:solidFill>
                <a:latin typeface="Montserrat Bold" panose="020B0604020202020204" charset="0"/>
              </a:rPr>
              <a:t>CA301P</a:t>
            </a:r>
            <a:r>
              <a:rPr lang="en-US" b="1" dirty="0">
                <a:solidFill>
                  <a:schemeClr val="bg1"/>
                </a:solidFill>
                <a:latin typeface="Montserrat Bold" panose="020B0604020202020204" charset="0"/>
                <a:ea typeface="Montserrat Bold"/>
                <a:cs typeface="Times New Roman" panose="02020603050405020304" pitchFamily="18" charset="0"/>
              </a:rPr>
              <a:t>)</a:t>
            </a:r>
            <a:br>
              <a:rPr lang="en-IN" b="1" dirty="0">
                <a:solidFill>
                  <a:schemeClr val="bg1"/>
                </a:solidFill>
                <a:latin typeface="Montserrat Bold" panose="020B0604020202020204" charset="0"/>
                <a:ea typeface="Montserrat Bold"/>
                <a:cs typeface="Times New Roman" panose="02020603050405020304" pitchFamily="18" charset="0"/>
              </a:rPr>
            </a:br>
            <a:r>
              <a:rPr lang="en-IN" sz="3500" b="1" dirty="0">
                <a:solidFill>
                  <a:schemeClr val="bg1"/>
                </a:solidFill>
                <a:latin typeface="Montserrat Bold"/>
                <a:ea typeface="Montserrat Bold"/>
                <a:cs typeface="Times New Roman" panose="02020603050405020304" pitchFamily="18" charset="0"/>
              </a:rPr>
              <a:t>ODD Semester</a:t>
            </a:r>
            <a:br>
              <a:rPr lang="en-IN" sz="3500" b="1" dirty="0">
                <a:solidFill>
                  <a:schemeClr val="bg1"/>
                </a:solidFill>
                <a:latin typeface="Montserrat Bold"/>
                <a:ea typeface="Montserrat Bold"/>
                <a:cs typeface="Times New Roman" panose="02020603050405020304" pitchFamily="18" charset="0"/>
              </a:rPr>
            </a:br>
            <a:r>
              <a:rPr lang="en-IN" sz="3500" b="1" dirty="0">
                <a:solidFill>
                  <a:schemeClr val="bg1"/>
                </a:solidFill>
                <a:latin typeface="Montserrat Bold"/>
                <a:ea typeface="Montserrat Bold"/>
                <a:cs typeface="Times New Roman" panose="02020603050405020304" pitchFamily="18" charset="0"/>
              </a:rPr>
              <a:t>Session 2025-26</a:t>
            </a:r>
            <a:endParaRPr lang="en-US" sz="3500" b="1" dirty="0">
              <a:solidFill>
                <a:schemeClr val="bg1"/>
              </a:solidFill>
              <a:latin typeface="Montserrat Bold"/>
              <a:ea typeface="Montserrat Bold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4BCDCD-EDB6-E541-CFDA-08B591B4228C}"/>
              </a:ext>
            </a:extLst>
          </p:cNvPr>
          <p:cNvSpPr txBox="1">
            <a:spLocks/>
          </p:cNvSpPr>
          <p:nvPr/>
        </p:nvSpPr>
        <p:spPr>
          <a:xfrm>
            <a:off x="1243517" y="3844052"/>
            <a:ext cx="12111506" cy="26397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Montserrat Bold" pitchFamily="34" charset="0"/>
                <a:ea typeface="Montserrat Bold"/>
                <a:cs typeface="Montserrat Bold" pitchFamily="34" charset="-120"/>
              </a:rPr>
              <a:t>TimeCoins (The Currency of Moments)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Montserrat Bold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Montserrat Bold"/>
                <a:ea typeface="Montserrat Bold"/>
                <a:cs typeface="Times New Roman" panose="02020603050405020304" pitchFamily="18" charset="0"/>
              </a:rPr>
              <a:t>Aman Kumar 202410116100020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Montserrat Bold"/>
                <a:ea typeface="Montserrat Bold"/>
                <a:cs typeface="Times New Roman" panose="02020603050405020304" pitchFamily="18" charset="0"/>
              </a:rPr>
              <a:t>Anand Patel 202410116100023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  <a:latin typeface="Montserrat Bold"/>
                <a:ea typeface="Montserrat Bold"/>
                <a:cs typeface="Times New Roman" panose="02020603050405020304" pitchFamily="18" charset="0"/>
              </a:rPr>
              <a:t>Deepu kumari 202410116100057</a:t>
            </a:r>
          </a:p>
          <a:p>
            <a:pPr algn="ctr"/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Montserrat Bold"/>
              <a:cs typeface="Times New Roman" panose="02020603050405020304" pitchFamily="18" charset="0"/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ea typeface="Montserrat Bold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EFF353D-BA11-1503-8FFC-023F49D25F57}"/>
              </a:ext>
            </a:extLst>
          </p:cNvPr>
          <p:cNvSpPr txBox="1">
            <a:spLocks/>
          </p:cNvSpPr>
          <p:nvPr/>
        </p:nvSpPr>
        <p:spPr>
          <a:xfrm>
            <a:off x="1524000" y="4782598"/>
            <a:ext cx="9144000" cy="76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  <a:latin typeface="Montserrat Bold"/>
              <a:ea typeface="Montserrat Bold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B0F78AF-6DCE-0D16-0F28-CCAD088A23C5}"/>
              </a:ext>
            </a:extLst>
          </p:cNvPr>
          <p:cNvSpPr txBox="1">
            <a:spLocks/>
          </p:cNvSpPr>
          <p:nvPr/>
        </p:nvSpPr>
        <p:spPr>
          <a:xfrm>
            <a:off x="11296185" y="7163338"/>
            <a:ext cx="3241425" cy="1054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b="1" u="sng" dirty="0">
                <a:solidFill>
                  <a:schemeClr val="bg1"/>
                </a:solidFill>
                <a:latin typeface="Montserrat Bold"/>
                <a:ea typeface="Montserrat Bold"/>
                <a:cs typeface="Times New Roman" panose="02020603050405020304" pitchFamily="18" charset="0"/>
              </a:rPr>
              <a:t>Project Supervisor:</a:t>
            </a:r>
          </a:p>
          <a:p>
            <a:pPr algn="just"/>
            <a:r>
              <a:rPr lang="en-IN" dirty="0">
                <a:solidFill>
                  <a:schemeClr val="bg1"/>
                </a:solidFill>
                <a:latin typeface="Montserrat Bold"/>
                <a:ea typeface="Montserrat Bold"/>
                <a:cs typeface="Times New Roman" panose="02020603050405020304" pitchFamily="18" charset="0"/>
              </a:rPr>
              <a:t>Ms. Hunny Gaur</a:t>
            </a:r>
          </a:p>
          <a:p>
            <a:pPr algn="just"/>
            <a:endParaRPr lang="en-IN" b="1" u="sng" dirty="0">
              <a:solidFill>
                <a:schemeClr val="bg1"/>
              </a:solidFill>
              <a:latin typeface="Montserrat Bold"/>
              <a:ea typeface="Montserrat Bold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F9FF0-7FD4-2E7A-0A85-62016B513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66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94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6EA4E86-F6A2-90D5-15FD-B35C3810B01F}"/>
              </a:ext>
            </a:extLst>
          </p:cNvPr>
          <p:cNvSpPr/>
          <p:nvPr/>
        </p:nvSpPr>
        <p:spPr>
          <a:xfrm>
            <a:off x="711279" y="560308"/>
            <a:ext cx="5080873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Timeline </a:t>
            </a:r>
            <a:endParaRPr lang="en-US" sz="40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8F0213DF-93F8-B1D9-FBCF-BA3FAC395B42}"/>
              </a:ext>
            </a:extLst>
          </p:cNvPr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D0A2E523-2C30-F579-FBCD-FDD19AC65342}"/>
              </a:ext>
            </a:extLst>
          </p:cNvPr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B4358F9E-B496-8261-5C71-3E9DFFEA34E6}"/>
              </a:ext>
            </a:extLst>
          </p:cNvPr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84492E5-B7FF-29D4-C128-6B186F3F9BF2}"/>
              </a:ext>
            </a:extLst>
          </p:cNvPr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5304CA3-FC2A-3824-CFB8-62C3097F7B1D}"/>
              </a:ext>
            </a:extLst>
          </p:cNvPr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Week 1-2 (15/08/25 – 30/08/25)</a:t>
            </a:r>
            <a:endParaRPr lang="en-US" sz="20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883E8F57-9934-7A43-1251-4FA414A26CA0}"/>
              </a:ext>
            </a:extLst>
          </p:cNvPr>
          <p:cNvSpPr/>
          <p:nvPr/>
        </p:nvSpPr>
        <p:spPr>
          <a:xfrm>
            <a:off x="711279" y="21108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Requirement analysis &amp; System Design. </a:t>
            </a:r>
            <a:endParaRPr lang="en-US" sz="16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99AD07FC-1CCE-BB32-F3FE-AA56CDF87B7E}"/>
              </a:ext>
            </a:extLst>
          </p:cNvPr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CD381D64-DC10-2F47-F62C-E9E8996F3E66}"/>
              </a:ext>
            </a:extLst>
          </p:cNvPr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872423D9-027D-8985-E678-3F4734D30E9C}"/>
              </a:ext>
            </a:extLst>
          </p:cNvPr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237A9A33-A88B-185F-4230-8B584E2241FA}"/>
              </a:ext>
            </a:extLst>
          </p:cNvPr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Week 3-4 (31/08/25 – 11/09/25)</a:t>
            </a:r>
            <a:endParaRPr lang="en-US" sz="20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425C4564-8F1A-8782-27F3-C718D352C990}"/>
              </a:ext>
            </a:extLst>
          </p:cNvPr>
          <p:cNvSpPr/>
          <p:nvPr/>
        </p:nvSpPr>
        <p:spPr>
          <a:xfrm>
            <a:off x="8331279" y="33300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 Development (Authentication &amp; Wallet Module).</a:t>
            </a:r>
            <a:endParaRPr lang="en-US" sz="16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B7141A4D-F3CB-79B9-9D93-DEECB06F1618}"/>
              </a:ext>
            </a:extLst>
          </p:cNvPr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F000FC09-B1F9-2375-37C2-0DB71FD30F2F}"/>
              </a:ext>
            </a:extLst>
          </p:cNvPr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FF0885AB-E71E-DEB7-DC4E-05D0F3CDBC7A}"/>
              </a:ext>
            </a:extLst>
          </p:cNvPr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AAB1E6FD-A304-F7A8-4698-E9FE90B2762A}"/>
              </a:ext>
            </a:extLst>
          </p:cNvPr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Week 6-7 (12/09/25 – 26/09/25</a:t>
            </a:r>
            <a:endParaRPr lang="en-US" sz="20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B514A95E-B697-DB51-BACB-509A6CD52EEE}"/>
              </a:ext>
            </a:extLst>
          </p:cNvPr>
          <p:cNvSpPr/>
          <p:nvPr/>
        </p:nvSpPr>
        <p:spPr>
          <a:xfrm>
            <a:off x="711279" y="4381024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Value Fluctuation Logic &amp; Transactions Handling.</a:t>
            </a:r>
            <a:endParaRPr lang="en-US" sz="1600"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11A9C550-FF15-0CC6-95C4-E91E5E17CD77}"/>
              </a:ext>
            </a:extLst>
          </p:cNvPr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2475E4EE-94B9-C5A4-4208-F743A3FC5F48}"/>
              </a:ext>
            </a:extLst>
          </p:cNvPr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E50F8D38-1FAF-527D-D348-A774067FDA72}"/>
              </a:ext>
            </a:extLst>
          </p:cNvPr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0559F68F-45C3-5098-EAFE-486B7E7A3120}"/>
              </a:ext>
            </a:extLst>
          </p:cNvPr>
          <p:cNvSpPr/>
          <p:nvPr/>
        </p:nvSpPr>
        <p:spPr>
          <a:xfrm>
            <a:off x="8331279" y="499252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Week 8-10 (27/09/25 – 10/10/25)</a:t>
            </a:r>
            <a:endParaRPr lang="en-US" sz="20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BB5FE5A8-B8D1-C521-5306-A0AFBA0A74A5}"/>
              </a:ext>
            </a:extLst>
          </p:cNvPr>
          <p:cNvSpPr/>
          <p:nvPr/>
        </p:nvSpPr>
        <p:spPr>
          <a:xfrm>
            <a:off x="8331279" y="5431988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Messaging System &amp; payments Integration.</a:t>
            </a:r>
            <a:endParaRPr lang="en-US" sz="1600" dirty="0"/>
          </a:p>
        </p:txBody>
      </p:sp>
      <p:sp>
        <p:nvSpPr>
          <p:cNvPr id="24" name="Shape 22">
            <a:extLst>
              <a:ext uri="{FF2B5EF4-FFF2-40B4-BE49-F238E27FC236}">
                <a16:creationId xmlns:a16="http://schemas.microsoft.com/office/drawing/2014/main" id="{68665B26-10D3-6574-5DF7-6B77323336AF}"/>
              </a:ext>
            </a:extLst>
          </p:cNvPr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313E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58C04716-6047-54E6-C394-85F162A44CEF}"/>
              </a:ext>
            </a:extLst>
          </p:cNvPr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8EB9E4B0-ADBF-D4FC-D409-D2726B87CD96}"/>
              </a:ext>
            </a:extLst>
          </p:cNvPr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5087DA00-C908-9ABF-793D-95B169278CEB}"/>
              </a:ext>
            </a:extLst>
          </p:cNvPr>
          <p:cNvSpPr/>
          <p:nvPr/>
        </p:nvSpPr>
        <p:spPr>
          <a:xfrm>
            <a:off x="3758684" y="604349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Week 11 (11/10/25 – 18/10/25)</a:t>
            </a:r>
            <a:endParaRPr lang="en-US" sz="2000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F997EF96-8EFF-2F63-4EA6-B2F3007CBD51}"/>
              </a:ext>
            </a:extLst>
          </p:cNvPr>
          <p:cNvSpPr/>
          <p:nvPr/>
        </p:nvSpPr>
        <p:spPr>
          <a:xfrm>
            <a:off x="711279" y="6482953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Testing, Bug Fixing &amp; Deployment.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0668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F59C15-CAB1-C4C1-0156-31DC91B71DDA}"/>
              </a:ext>
            </a:extLst>
          </p:cNvPr>
          <p:cNvSpPr txBox="1"/>
          <p:nvPr/>
        </p:nvSpPr>
        <p:spPr>
          <a:xfrm>
            <a:off x="490652" y="256698"/>
            <a:ext cx="123667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b="1" dirty="0">
                <a:solidFill>
                  <a:schemeClr val="bg1"/>
                </a:solidFill>
              </a:rPr>
              <a:t>SDG 8: Decent Work and Economic Growth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272DB-EBB2-BAE9-FE94-1179078C0AED}"/>
              </a:ext>
            </a:extLst>
          </p:cNvPr>
          <p:cNvSpPr txBox="1"/>
          <p:nvPr/>
        </p:nvSpPr>
        <p:spPr>
          <a:xfrm>
            <a:off x="624467" y="1375588"/>
            <a:ext cx="12600879" cy="570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000" b="1" dirty="0">
                <a:solidFill>
                  <a:srgbClr val="0070C0"/>
                </a:solidFill>
                <a:effectLst/>
              </a:rPr>
              <a:t>Boosting Digital Economy</a:t>
            </a:r>
            <a:endParaRPr lang="en-US" sz="3000" b="1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TimeCoins creates a modern financial ecosystem where value is tied to organizational shares.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Encourages responsible and sustainable economic growth.</a:t>
            </a:r>
          </a:p>
          <a:p>
            <a:endParaRPr lang="en-US" sz="2500" dirty="0">
              <a:solidFill>
                <a:schemeClr val="bg1"/>
              </a:solidFill>
            </a:endParaRPr>
          </a:p>
          <a:p>
            <a:endParaRPr lang="en-US" sz="25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000" b="1" dirty="0">
                <a:solidFill>
                  <a:srgbClr val="0070C0"/>
                </a:solidFill>
                <a:effectLst/>
              </a:rPr>
              <a:t>Inclusive Financial Access</a:t>
            </a:r>
            <a:endParaRPr lang="en-US" sz="3000" b="1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Makes investment opportunities available to wider communities, including the unbanked.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Democratizes wealth creation through transparent share-backed coins.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bg1"/>
              </a:solidFill>
            </a:endParaRPr>
          </a:p>
          <a:p>
            <a:endParaRPr lang="en-US" sz="2500" dirty="0">
              <a:solidFill>
                <a:schemeClr val="bg1"/>
              </a:solidFill>
            </a:endParaRPr>
          </a:p>
          <a:p>
            <a:endParaRPr lang="en-US" sz="25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000" b="1" dirty="0">
                <a:solidFill>
                  <a:srgbClr val="0070C0"/>
                </a:solidFill>
                <a:effectLst/>
              </a:rPr>
              <a:t>Promoting Innovation &amp; Jobs</a:t>
            </a:r>
            <a:endParaRPr lang="en-US" sz="3000" b="1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Builds a new sector of employment around blockchain-inspired finance.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Supports startups and innovators by providing a reliable digital payment system.</a:t>
            </a:r>
          </a:p>
        </p:txBody>
      </p:sp>
    </p:spTree>
    <p:extLst>
      <p:ext uri="{BB962C8B-B14F-4D97-AF65-F5344CB8AC3E}">
        <p14:creationId xmlns:p14="http://schemas.microsoft.com/office/powerpoint/2010/main" val="717093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538174"/>
            <a:ext cx="655760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Enhancements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3733086"/>
            <a:ext cx="616982" cy="6169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89271" y="3879533"/>
            <a:ext cx="518338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Mobile app with push notifications.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386" y="3733086"/>
            <a:ext cx="616982" cy="6169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94859" y="3879533"/>
            <a:ext cx="474345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AI-driven coin value predictions.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4843701"/>
            <a:ext cx="616982" cy="6169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89271" y="4990148"/>
            <a:ext cx="5371624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Group payments and shared expenses.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386" y="4843701"/>
            <a:ext cx="616982" cy="61698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394859" y="4990148"/>
            <a:ext cx="5371743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Multi-language support for global reach.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478" y="610791"/>
            <a:ext cx="5048726" cy="631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Introduction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77478" y="1502691"/>
            <a:ext cx="13075444" cy="1901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TimeCoins is an innovative platform combining </a:t>
            </a:r>
            <a:r>
              <a:rPr lang="en-US" sz="2400" dirty="0">
                <a:solidFill>
                  <a:srgbClr val="000000"/>
                </a:solidFill>
                <a:highlight>
                  <a:srgbClr val="FCEC99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instant messaging</a:t>
            </a:r>
            <a:r>
              <a:rPr lang="en-US" sz="2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r>
              <a:rPr lang="en-US" sz="2400" dirty="0">
                <a:solidFill>
                  <a:srgbClr val="000000"/>
                </a:solidFill>
                <a:highlight>
                  <a:srgbClr val="FCEC99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digital currency</a:t>
            </a:r>
            <a:r>
              <a:rPr lang="en-US" sz="2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and </a:t>
            </a:r>
            <a:r>
              <a:rPr lang="en-US" sz="2400" dirty="0">
                <a:solidFill>
                  <a:srgbClr val="000000"/>
                </a:solidFill>
                <a:highlight>
                  <a:srgbClr val="FCEC99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notifications</a:t>
            </a:r>
            <a:r>
              <a:rPr lang="en-US" sz="2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 one seamless system. We aim to revolutionize communication by enabling users to </a:t>
            </a:r>
            <a:r>
              <a:rPr lang="en-US" sz="2400" dirty="0">
                <a:solidFill>
                  <a:srgbClr val="000000"/>
                </a:solidFill>
                <a:highlight>
                  <a:srgbClr val="AEE4BD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chat, share media, and make secure financial transactions</a:t>
            </a:r>
            <a:r>
              <a:rPr lang="en-US" sz="2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 the same app. Our unique in-app currency, </a:t>
            </a:r>
            <a:r>
              <a:rPr lang="en-US" sz="2400" dirty="0">
                <a:solidFill>
                  <a:srgbClr val="000000"/>
                </a:solidFill>
                <a:highlight>
                  <a:srgbClr val="AFCBF8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TimeCoins</a:t>
            </a:r>
            <a:r>
              <a:rPr lang="en-US" sz="2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is designed to grow in value and bring financial engagement into everyday conversations.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466" y="3281750"/>
            <a:ext cx="7941469" cy="489489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572168" y="4103944"/>
            <a:ext cx="2674324" cy="334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Instant Messaging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167364" y="7118420"/>
            <a:ext cx="2674325" cy="334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Digital Currency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810163" y="4103943"/>
            <a:ext cx="2910907" cy="668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Real-time Notifications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8367768" y="7120586"/>
            <a:ext cx="2706604" cy="668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Seamless Integration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50357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Features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145268"/>
            <a:ext cx="6327934" cy="1423392"/>
          </a:xfrm>
          <a:prstGeom prst="roundRect">
            <a:avLst>
              <a:gd name="adj" fmla="val 10279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33318" y="2145268"/>
            <a:ext cx="121920" cy="1423392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232535" y="2422565"/>
            <a:ext cx="296799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232535" y="2921198"/>
            <a:ext cx="568190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Register, Login, Logout, Forgot Password.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549" y="2145268"/>
            <a:ext cx="6328053" cy="1423392"/>
          </a:xfrm>
          <a:prstGeom prst="roundRect">
            <a:avLst>
              <a:gd name="adj" fmla="val 10279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7408069" y="2145268"/>
            <a:ext cx="121920" cy="1423392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807285" y="242256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Messaging System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07285" y="2921198"/>
            <a:ext cx="56820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Send text, pictures, and videos.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3798" y="3815477"/>
            <a:ext cx="6327934" cy="1793558"/>
          </a:xfrm>
          <a:prstGeom prst="roundRect">
            <a:avLst>
              <a:gd name="adj" fmla="val 815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833318" y="3815477"/>
            <a:ext cx="121920" cy="1793558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232535" y="409277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Notifications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232535" y="4591407"/>
            <a:ext cx="5681901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Get instant alerts for messages, payments, and coin value changes.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549" y="3815477"/>
            <a:ext cx="6328053" cy="1793558"/>
          </a:xfrm>
          <a:prstGeom prst="roundRect">
            <a:avLst>
              <a:gd name="adj" fmla="val 815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7408069" y="3815477"/>
            <a:ext cx="121920" cy="1793558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807285" y="4092773"/>
            <a:ext cx="294477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TimeCoin Payments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807285" y="4591407"/>
            <a:ext cx="56820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Transfer coins directly within chat.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863798" y="5855851"/>
            <a:ext cx="6327934" cy="1423392"/>
          </a:xfrm>
          <a:prstGeom prst="roundRect">
            <a:avLst>
              <a:gd name="adj" fmla="val 10279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833318" y="5855851"/>
            <a:ext cx="121920" cy="1423392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232535" y="613314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Value Fluctuation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232535" y="6631781"/>
            <a:ext cx="568190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Similar to Bitcoin but mapped to company shares.</a:t>
            </a:r>
            <a:endParaRPr lang="en-US" sz="1900" dirty="0"/>
          </a:p>
        </p:txBody>
      </p:sp>
      <p:sp>
        <p:nvSpPr>
          <p:cNvPr id="23" name="Shape 21"/>
          <p:cNvSpPr/>
          <p:nvPr/>
        </p:nvSpPr>
        <p:spPr>
          <a:xfrm>
            <a:off x="7438549" y="5855851"/>
            <a:ext cx="6328053" cy="1423392"/>
          </a:xfrm>
          <a:prstGeom prst="roundRect">
            <a:avLst>
              <a:gd name="adj" fmla="val 10279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Shape 22"/>
          <p:cNvSpPr/>
          <p:nvPr/>
        </p:nvSpPr>
        <p:spPr>
          <a:xfrm>
            <a:off x="7408069" y="5855851"/>
            <a:ext cx="121920" cy="1423392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7807285" y="613314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Secure REST API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807285" y="6631781"/>
            <a:ext cx="56820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Built for speed and safety.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8269" y="344329"/>
            <a:ext cx="2846308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Technology Stack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438269" y="1028700"/>
            <a:ext cx="6724174" cy="1241822"/>
          </a:xfrm>
          <a:prstGeom prst="roundRect">
            <a:avLst>
              <a:gd name="adj" fmla="val 1513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Shape 2"/>
          <p:cNvSpPr/>
          <p:nvPr/>
        </p:nvSpPr>
        <p:spPr>
          <a:xfrm>
            <a:off x="563403" y="1153834"/>
            <a:ext cx="964313" cy="953745"/>
          </a:xfrm>
          <a:prstGeom prst="roundRect">
            <a:avLst>
              <a:gd name="adj" fmla="val 2433989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56" y="1277431"/>
            <a:ext cx="459259" cy="5740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75369" y="1330523"/>
            <a:ext cx="1423154" cy="177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Frontend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775369" y="1607581"/>
            <a:ext cx="6473904" cy="187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React.js (modern, responsive UI)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38269" y="2395657"/>
            <a:ext cx="6724174" cy="1241822"/>
          </a:xfrm>
          <a:prstGeom prst="roundRect">
            <a:avLst>
              <a:gd name="adj" fmla="val 1513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563403" y="2520790"/>
            <a:ext cx="1053523" cy="991843"/>
          </a:xfrm>
          <a:prstGeom prst="roundRect">
            <a:avLst>
              <a:gd name="adj" fmla="val 2433989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73" y="2607654"/>
            <a:ext cx="603684" cy="75460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775369" y="2760523"/>
            <a:ext cx="1423154" cy="177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Backend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1775369" y="3006089"/>
            <a:ext cx="6473904" cy="187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Spring Boot (Java)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438269" y="3796088"/>
            <a:ext cx="6724174" cy="1241822"/>
          </a:xfrm>
          <a:prstGeom prst="roundRect">
            <a:avLst>
              <a:gd name="adj" fmla="val 1513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563404" y="3887747"/>
            <a:ext cx="964312" cy="985335"/>
          </a:xfrm>
          <a:prstGeom prst="roundRect">
            <a:avLst>
              <a:gd name="adj" fmla="val 2433989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29" y="4025613"/>
            <a:ext cx="576218" cy="72027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749441" y="4081258"/>
            <a:ext cx="1423154" cy="177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Database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1749441" y="4343744"/>
            <a:ext cx="6473904" cy="187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MySQL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438269" y="5129570"/>
            <a:ext cx="6724174" cy="1241822"/>
          </a:xfrm>
          <a:prstGeom prst="roundRect">
            <a:avLst>
              <a:gd name="adj" fmla="val 1513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563404" y="5254704"/>
            <a:ext cx="964312" cy="967676"/>
          </a:xfrm>
          <a:prstGeom prst="roundRect">
            <a:avLst>
              <a:gd name="adj" fmla="val 2433989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616" y="5336858"/>
            <a:ext cx="583748" cy="72968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738928" y="5453505"/>
            <a:ext cx="1423154" cy="177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Security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1738928" y="5719507"/>
            <a:ext cx="6473904" cy="187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JWT Authentication, HTTPS encryption</a:t>
            </a:r>
            <a:endParaRPr lang="en-US" sz="1600" dirty="0"/>
          </a:p>
        </p:txBody>
      </p:sp>
      <p:sp>
        <p:nvSpPr>
          <p:cNvPr id="23" name="Shape 17"/>
          <p:cNvSpPr/>
          <p:nvPr/>
        </p:nvSpPr>
        <p:spPr>
          <a:xfrm>
            <a:off x="438269" y="6496526"/>
            <a:ext cx="6724174" cy="1241822"/>
          </a:xfrm>
          <a:prstGeom prst="roundRect">
            <a:avLst>
              <a:gd name="adj" fmla="val 1513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18"/>
          <p:cNvSpPr/>
          <p:nvPr/>
        </p:nvSpPr>
        <p:spPr>
          <a:xfrm>
            <a:off x="563404" y="6621661"/>
            <a:ext cx="964312" cy="961168"/>
          </a:xfrm>
          <a:prstGeom prst="roundRect">
            <a:avLst>
              <a:gd name="adj" fmla="val 2433989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739" y="6715677"/>
            <a:ext cx="691733" cy="864665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840850" y="6890496"/>
            <a:ext cx="1423154" cy="177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Other Tools</a:t>
            </a:r>
            <a:endParaRPr lang="en-US" sz="2000" dirty="0"/>
          </a:p>
        </p:txBody>
      </p:sp>
      <p:sp>
        <p:nvSpPr>
          <p:cNvPr id="27" name="Text 20"/>
          <p:cNvSpPr/>
          <p:nvPr/>
        </p:nvSpPr>
        <p:spPr>
          <a:xfrm>
            <a:off x="1840850" y="7131367"/>
            <a:ext cx="6473904" cy="187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REST API, WebSockets for real-time messaging &amp; notifications</a:t>
            </a:r>
            <a:endParaRPr lang="en-US" sz="1600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5577" y="1028700"/>
            <a:ext cx="6724174" cy="6724174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7475577" y="7893725"/>
            <a:ext cx="6724174" cy="187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Designed for </a:t>
            </a:r>
            <a:r>
              <a:rPr lang="en-US" sz="16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scalability</a:t>
            </a: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r>
              <a:rPr lang="en-US" sz="16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security</a:t>
            </a: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and </a:t>
            </a:r>
            <a:r>
              <a:rPr lang="en-US" sz="16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cross-platform compatibility</a:t>
            </a: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339810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Architecture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2411254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interacts with the </a:t>
            </a: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Frontend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(web interface).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2867739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 startAt="2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Frontend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communicates with </a:t>
            </a: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REST API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(Spring Boot).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3324225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 startAt="3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API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handles: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3798" y="3780711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Authentication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3798" y="4237196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Messaging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3798" y="4693682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Payments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63798" y="5150168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Notifications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63798" y="5606653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 startAt="4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Database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stores user data, messages, and transaction logs.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63798" y="6063139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 startAt="5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Coin Value Service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updates TimeCoin prices based on share values.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63798" y="6519624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Font typeface="+mj-lt"/>
              <a:buAutoNum type="arabicPeriod" startAt="6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Notification Service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pushes real-time alerts to users.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9346" y="376595"/>
            <a:ext cx="5350669" cy="389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How TimeCoins Value Fluctuates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6" y="1125141"/>
            <a:ext cx="410885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7152" y="1262063"/>
            <a:ext cx="2570678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Mapped to Organisation Shares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1027152" y="1593413"/>
            <a:ext cx="6121003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TimeCoins’ value is tied to our organisation's share price.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28" y="2083951"/>
            <a:ext cx="410885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32535" y="2220873"/>
            <a:ext cx="3449122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If shares go up → TimeCoins value goes up.</a:t>
            </a:r>
            <a:endParaRPr lang="en-US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30" y="3042761"/>
            <a:ext cx="410885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38037" y="3179683"/>
            <a:ext cx="3865007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If shares go down → TimeCoins value decreases.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32" y="4001572"/>
            <a:ext cx="410885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3539" y="4138493"/>
            <a:ext cx="1556623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Limited Supply</a:t>
            </a:r>
            <a:endParaRPr lang="en-US" dirty="0"/>
          </a:p>
        </p:txBody>
      </p:sp>
      <p:sp>
        <p:nvSpPr>
          <p:cNvPr id="12" name="Text 6"/>
          <p:cNvSpPr/>
          <p:nvPr/>
        </p:nvSpPr>
        <p:spPr>
          <a:xfrm>
            <a:off x="1643539" y="4469844"/>
            <a:ext cx="5504617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Because coins are backed by shares, they are scarce.</a:t>
            </a:r>
            <a:endParaRPr lang="en-US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30" y="4960382"/>
            <a:ext cx="410885" cy="11430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38037" y="5097304"/>
            <a:ext cx="1556623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Demand Impact</a:t>
            </a:r>
            <a:endParaRPr lang="en-US" dirty="0"/>
          </a:p>
        </p:txBody>
      </p:sp>
      <p:sp>
        <p:nvSpPr>
          <p:cNvPr id="15" name="Text 8"/>
          <p:cNvSpPr/>
          <p:nvPr/>
        </p:nvSpPr>
        <p:spPr>
          <a:xfrm>
            <a:off x="1438037" y="5428655"/>
            <a:ext cx="5710118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Higher demand further increases value.</a:t>
            </a:r>
            <a:endParaRPr lang="en-US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28" y="5919192"/>
            <a:ext cx="410885" cy="11430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232535" y="6056114"/>
            <a:ext cx="1556623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Shop Payments</a:t>
            </a:r>
            <a:endParaRPr lang="en-US" dirty="0"/>
          </a:p>
        </p:txBody>
      </p:sp>
      <p:sp>
        <p:nvSpPr>
          <p:cNvPr id="18" name="Text 10"/>
          <p:cNvSpPr/>
          <p:nvPr/>
        </p:nvSpPr>
        <p:spPr>
          <a:xfrm>
            <a:off x="1232535" y="6387465"/>
            <a:ext cx="5915620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Paying with TimeCoins means indirectly paying with shares.</a:t>
            </a:r>
            <a:endParaRPr lang="en-US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6" y="6878003"/>
            <a:ext cx="410885" cy="114300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027152" y="7014924"/>
            <a:ext cx="1611154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Two Growth Drivers</a:t>
            </a:r>
            <a:endParaRPr lang="en-US" dirty="0"/>
          </a:p>
        </p:txBody>
      </p:sp>
      <p:sp>
        <p:nvSpPr>
          <p:cNvPr id="21" name="Text 12"/>
          <p:cNvSpPr/>
          <p:nvPr/>
        </p:nvSpPr>
        <p:spPr>
          <a:xfrm>
            <a:off x="1027152" y="7346275"/>
            <a:ext cx="6121003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Share market changes + demand.</a:t>
            </a:r>
            <a:endParaRPr lang="en-US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817" y="0"/>
            <a:ext cx="6668810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916" y="519232"/>
            <a:ext cx="7825145" cy="536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Messaging + Payments Integration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660916" y="1551384"/>
            <a:ext cx="755333" cy="1132999"/>
          </a:xfrm>
          <a:prstGeom prst="roundRect">
            <a:avLst>
              <a:gd name="adj" fmla="val 360032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987146" y="1969175"/>
            <a:ext cx="283250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605082" y="1740218"/>
            <a:ext cx="3883700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Send coins directly while chatting.</a:t>
            </a: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85716" y="2838958"/>
            <a:ext cx="755333" cy="1132999"/>
          </a:xfrm>
          <a:prstGeom prst="roundRect">
            <a:avLst>
              <a:gd name="adj" fmla="val 360032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7" name="Text 5"/>
          <p:cNvSpPr/>
          <p:nvPr/>
        </p:nvSpPr>
        <p:spPr>
          <a:xfrm>
            <a:off x="1012865" y="3232981"/>
            <a:ext cx="283250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1605082" y="3062049"/>
            <a:ext cx="4623197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Instant deduction from sender’s balance.</a:t>
            </a: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660916" y="4195048"/>
            <a:ext cx="755333" cy="1132999"/>
          </a:xfrm>
          <a:prstGeom prst="roundRect">
            <a:avLst>
              <a:gd name="adj" fmla="val 360032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987146" y="4650614"/>
            <a:ext cx="283250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1605082" y="4383881"/>
            <a:ext cx="4265295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Real-time update in recipient’s wallet.</a:t>
            </a: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660916" y="5516880"/>
            <a:ext cx="755333" cy="1132999"/>
          </a:xfrm>
          <a:prstGeom prst="roundRect">
            <a:avLst>
              <a:gd name="adj" fmla="val 360032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81833" y="5944979"/>
            <a:ext cx="283250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1605082" y="5705713"/>
            <a:ext cx="5330190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Seamless user interface for smooth experience.</a:t>
            </a:r>
            <a:endParaRPr lang="en-US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206" y="1551384"/>
            <a:ext cx="6423898" cy="6423898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553206" y="8187690"/>
            <a:ext cx="6423898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Example</a:t>
            </a:r>
            <a:r>
              <a:rPr lang="en-US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 Send “Happy Birthday </a:t>
            </a:r>
            <a:r>
              <a:rPr lang="en-US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🎉</a:t>
            </a:r>
            <a:r>
              <a:rPr lang="en-US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” with 5 TimeCoins in one click.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941671"/>
            <a:ext cx="6086951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Notifications System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3506748"/>
            <a:ext cx="4136350" cy="2133243"/>
          </a:xfrm>
          <a:prstGeom prst="roundRect">
            <a:avLst>
              <a:gd name="adj" fmla="val 6858"/>
            </a:avLst>
          </a:prstGeom>
          <a:solidFill>
            <a:srgbClr val="1112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63798" y="3476268"/>
            <a:ext cx="4136350" cy="121920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2561689" y="3136583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860" y="3321725"/>
            <a:ext cx="296108" cy="37016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41095" y="4123730"/>
            <a:ext cx="298394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New Message Alerts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1095" y="4622363"/>
            <a:ext cx="358175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Never miss a chat.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46965" y="3506748"/>
            <a:ext cx="4136350" cy="2133243"/>
          </a:xfrm>
          <a:prstGeom prst="roundRect">
            <a:avLst>
              <a:gd name="adj" fmla="val 6858"/>
            </a:avLst>
          </a:prstGeom>
          <a:solidFill>
            <a:srgbClr val="1112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246965" y="3476268"/>
            <a:ext cx="4136350" cy="121920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944856" y="3136583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027" y="3321725"/>
            <a:ext cx="296108" cy="37016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524262" y="4123730"/>
            <a:ext cx="328850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Payment Notifications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524262" y="4622363"/>
            <a:ext cx="358175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See instantly when you receive coins.</a:t>
            </a:r>
            <a:endParaRPr lang="en-US" sz="1900" dirty="0"/>
          </a:p>
        </p:txBody>
      </p:sp>
      <p:sp>
        <p:nvSpPr>
          <p:cNvPr id="15" name="Shape 11"/>
          <p:cNvSpPr/>
          <p:nvPr/>
        </p:nvSpPr>
        <p:spPr>
          <a:xfrm>
            <a:off x="9630132" y="3506748"/>
            <a:ext cx="4136350" cy="2133243"/>
          </a:xfrm>
          <a:prstGeom prst="roundRect">
            <a:avLst>
              <a:gd name="adj" fmla="val 6858"/>
            </a:avLst>
          </a:prstGeom>
          <a:solidFill>
            <a:srgbClr val="11121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9630132" y="3476268"/>
            <a:ext cx="4136350" cy="121920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3"/>
          <p:cNvSpPr/>
          <p:nvPr/>
        </p:nvSpPr>
        <p:spPr>
          <a:xfrm>
            <a:off x="11328023" y="3136583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0194" y="3321725"/>
            <a:ext cx="296108" cy="370165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907429" y="4123730"/>
            <a:ext cx="298930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Value Change Alerts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907429" y="4622363"/>
            <a:ext cx="358175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Get notified when TimeCoin value changes significantly.</a:t>
            </a:r>
            <a:endParaRPr lang="en-US" sz="1900" dirty="0"/>
          </a:p>
        </p:txBody>
      </p:sp>
      <p:sp>
        <p:nvSpPr>
          <p:cNvPr id="21" name="Text 16"/>
          <p:cNvSpPr/>
          <p:nvPr/>
        </p:nvSpPr>
        <p:spPr>
          <a:xfrm>
            <a:off x="863798" y="5917644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Powered by </a:t>
            </a: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push technology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instant delivery.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31444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Security Measures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3226356"/>
            <a:ext cx="6327934" cy="1362432"/>
          </a:xfrm>
          <a:prstGeom prst="roundRect">
            <a:avLst>
              <a:gd name="adj" fmla="val 43481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110615" y="3473172"/>
            <a:ext cx="294786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JWT Authentication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10615" y="3971806"/>
            <a:ext cx="583430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Secure session management.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8549" y="3226356"/>
            <a:ext cx="6328053" cy="1362432"/>
          </a:xfrm>
          <a:prstGeom prst="roundRect">
            <a:avLst>
              <a:gd name="adj" fmla="val 43481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7685365" y="3473172"/>
            <a:ext cx="311741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Password Encryption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85365" y="3971806"/>
            <a:ext cx="58344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Protect user credentials.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3798" y="4835604"/>
            <a:ext cx="6327934" cy="1362432"/>
          </a:xfrm>
          <a:prstGeom prst="roundRect">
            <a:avLst>
              <a:gd name="adj" fmla="val 43481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110615" y="5082421"/>
            <a:ext cx="318051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Secure API Endpoints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10615" y="5581055"/>
            <a:ext cx="583430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Prevent unauthorized access.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7438549" y="4835604"/>
            <a:ext cx="6328053" cy="1362432"/>
          </a:xfrm>
          <a:prstGeom prst="roundRect">
            <a:avLst>
              <a:gd name="adj" fmla="val 43481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685365" y="508242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Transaction Safety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365" y="5581055"/>
            <a:ext cx="58344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Double-spend prevention.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657</Words>
  <Application>Microsoft Office PowerPoint</Application>
  <PresentationFormat>Custom</PresentationFormat>
  <Paragraphs>134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Roboto Medium</vt:lpstr>
      <vt:lpstr>Roboto</vt:lpstr>
      <vt:lpstr>Source Sans 3</vt:lpstr>
      <vt:lpstr>Montserrat Bold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Aman Kumar</cp:lastModifiedBy>
  <cp:revision>8</cp:revision>
  <dcterms:created xsi:type="dcterms:W3CDTF">2025-08-12T18:00:09Z</dcterms:created>
  <dcterms:modified xsi:type="dcterms:W3CDTF">2025-09-06T05:47:56Z</dcterms:modified>
</cp:coreProperties>
</file>